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g" ContentType="image/jpeg"/>
  <Default Extension="gif" ContentType="image/gif"/>
  <Default Extension="svg" ContentType="image/svg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92" autoAdjust="0"/>
    <p:restoredTop sz="94719"/>
  </p:normalViewPr>
  <p:slideViewPr>
    <p:cSldViewPr snapToGrid="0" snapToObjects="1" showGuides="1">
      <p:cViewPr>
        <p:scale>
          <a:sx n="107" d="100"/>
          <a:sy n="107" d="100"/>
        </p:scale>
        <p:origin x="1064" y="-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6621D-618B-324E-A316-485B3597224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FD7CB-665D-D441-9713-21DB24E10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9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C208E4-B987-4B62-B5BE-FC5AEB15C575}" type="slidenum">
              <a:rPr lang="en-US" smtClean="0">
                <a:solidFill>
                  <a:prstClr val="black"/>
                </a:solidFill>
                <a:latin typeface="Arial" pitchFamily="43" charset="0"/>
                <a:ea typeface="ヒラギノ角ゴ Pro W3" pitchFamily="43" charset="-128"/>
                <a:cs typeface="ヒラギノ角ゴ Pro W3" pitchFamily="43" charset="-128"/>
              </a:rPr>
              <a:pPr/>
              <a:t>1</a:t>
            </a:fld>
            <a:endParaRPr lang="en-US">
              <a:solidFill>
                <a:prstClr val="black"/>
              </a:solidFill>
              <a:latin typeface="Arial" pitchFamily="43" charset="0"/>
              <a:ea typeface="ヒラギノ角ゴ Pro W3" pitchFamily="43" charset="-128"/>
              <a:cs typeface="ヒラギノ角ゴ Pro W3" pitchFamily="4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6175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1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8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2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3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8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5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9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6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1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hyperlink" Target="https://gemschem.wikispaces.com/ShoaibLabNotebook" TargetMode="External"/><Relationship Id="rId5" Type="http://schemas.openxmlformats.org/officeDocument/2006/relationships/image" Target="../media/image2.jpg"/><Relationship Id="rId6" Type="http://schemas.openxmlformats.org/officeDocument/2006/relationships/hyperlink" Target="https://www.dailyclipart.net/clipart/compass-clip-art/" TargetMode="External"/><Relationship Id="rId7" Type="http://schemas.openxmlformats.org/officeDocument/2006/relationships/hyperlink" Target="https://www.mathopenref.com/consttrianglesss.html" TargetMode="External"/><Relationship Id="rId8" Type="http://schemas.openxmlformats.org/officeDocument/2006/relationships/image" Target="../media/image3.png"/><Relationship Id="rId9" Type="http://schemas.openxmlformats.org/officeDocument/2006/relationships/image" Target="../media/image5.sv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1B6726F-0469-4C33-B0DF-14A20F77C3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tretch>
            <a:fillRect/>
          </a:stretch>
        </p:blipFill>
        <p:spPr>
          <a:xfrm rot="1356502">
            <a:off x="4768420" y="5849002"/>
            <a:ext cx="847088" cy="6804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7B886CF-4061-467C-B093-6AC5DE8958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xmlns="" r:id="rId6"/>
              </a:ext>
            </a:extLst>
          </a:blip>
          <a:stretch>
            <a:fillRect/>
          </a:stretch>
        </p:blipFill>
        <p:spPr>
          <a:xfrm rot="19772678">
            <a:off x="3536657" y="5655386"/>
            <a:ext cx="705586" cy="981594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0" y="6646333"/>
            <a:ext cx="8920146" cy="211667"/>
          </a:xfrm>
          <a:prstGeom prst="rect">
            <a:avLst/>
          </a:prstGeom>
          <a:solidFill>
            <a:srgbClr val="00B0F0"/>
          </a:solidFill>
          <a:ln>
            <a:solidFill>
              <a:srgbClr val="CCFF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6" name="Text Box 25"/>
          <p:cNvSpPr txBox="1">
            <a:spLocks noChangeArrowheads="1"/>
          </p:cNvSpPr>
          <p:nvPr/>
        </p:nvSpPr>
        <p:spPr bwMode="auto">
          <a:xfrm>
            <a:off x="352710" y="2548740"/>
            <a:ext cx="2633949" cy="46935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marL="171450" indent="-171450" defTabSz="913488">
              <a:buSzPct val="10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Arial"/>
                <a:cs typeface="Arial"/>
              </a:rPr>
              <a:t>Inquiry based learning</a:t>
            </a:r>
          </a:p>
          <a:p>
            <a:pPr marL="171450" indent="-171450" defTabSz="913488">
              <a:buSzPct val="10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Arial"/>
                <a:cs typeface="Arial"/>
              </a:rPr>
              <a:t>Hands on </a:t>
            </a:r>
            <a:r>
              <a:rPr lang="en-US" sz="1400" dirty="0" smtClean="0">
                <a:solidFill>
                  <a:prstClr val="black"/>
                </a:solidFill>
                <a:latin typeface="Arial"/>
                <a:cs typeface="Arial"/>
              </a:rPr>
              <a:t>activities</a:t>
            </a:r>
            <a:endParaRPr lang="en-US" sz="14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4344" name="Text Box 23"/>
          <p:cNvSpPr txBox="1">
            <a:spLocks noChangeArrowheads="1"/>
          </p:cNvSpPr>
          <p:nvPr/>
        </p:nvSpPr>
        <p:spPr bwMode="auto">
          <a:xfrm>
            <a:off x="6131204" y="4657879"/>
            <a:ext cx="2691014" cy="1146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 eaLnBrk="0" hangingPunct="0">
              <a:buClr>
                <a:prstClr val="white"/>
              </a:buClr>
            </a:pPr>
            <a:r>
              <a:rPr lang="en-US" sz="120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en-US" sz="1200" smtClean="0">
                <a:solidFill>
                  <a:prstClr val="black"/>
                </a:solidFill>
                <a:latin typeface="Arial"/>
                <a:cs typeface="Arial"/>
              </a:rPr>
              <a:t>ext </a:t>
            </a: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steps would be to have students explore how to construct triangles given other conditions such as ASA, SAS, and AAA and have them determine what conditions create unique triangles.</a:t>
            </a:r>
          </a:p>
        </p:txBody>
      </p:sp>
      <p:sp>
        <p:nvSpPr>
          <p:cNvPr id="26" name="Rounded Rectangle 25"/>
          <p:cNvSpPr/>
          <p:nvPr/>
        </p:nvSpPr>
        <p:spPr bwMode="auto">
          <a:xfrm>
            <a:off x="350650" y="3109667"/>
            <a:ext cx="2636010" cy="282758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Products</a:t>
            </a:r>
            <a:endParaRPr lang="en-US" sz="140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361283" y="2127213"/>
            <a:ext cx="2614745" cy="318697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 smtClean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INSTRUCTIONAL STRATEGY</a:t>
            </a:r>
            <a:endParaRPr lang="en-US" sz="2000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6120921" y="2127213"/>
            <a:ext cx="2721915" cy="318697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LESSONS LEARNED</a:t>
            </a:r>
            <a:endParaRPr lang="en-US" sz="1400" dirty="0">
              <a:solidFill>
                <a:prstClr val="white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8094" tIns="19047" rIns="38094" bIns="19047" numCol="1" rtlCol="0" anchor="t" anchorCtr="0" compatLnSpc="1">
            <a:prstTxWarp prst="textNoShape">
              <a:avLst/>
            </a:prstTxWarp>
          </a:bodyPr>
          <a:lstStyle/>
          <a:p>
            <a:pPr defTabSz="380939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pitchFamily="80" charset="0"/>
              <a:ea typeface="ヒラギノ角ゴ Pro W3" pitchFamily="80" charset="-128"/>
              <a:cs typeface="ヒラギノ角ゴ Pro W3" pitchFamily="80" charset="-128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96351" y="0"/>
            <a:ext cx="8947649" cy="21166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 eaLnBrk="0" hangingPunct="0">
              <a:defRPr/>
            </a:pPr>
            <a:r>
              <a:rPr lang="en-US" b="1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  Middle School Math Partnership Spring 2018</a:t>
            </a:r>
            <a:endParaRPr lang="en-US" dirty="0">
              <a:solidFill>
                <a:prstClr val="white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70" name="Rectangle 69"/>
          <p:cNvSpPr/>
          <p:nvPr/>
        </p:nvSpPr>
        <p:spPr>
          <a:xfrm rot="16200000">
            <a:off x="5869321" y="4094060"/>
            <a:ext cx="6858000" cy="211667"/>
          </a:xfrm>
          <a:prstGeom prst="rect">
            <a:avLst/>
          </a:prstGeom>
          <a:solidFill>
            <a:srgbClr val="92D050"/>
          </a:solidFill>
          <a:ln>
            <a:solidFill>
              <a:srgbClr val="66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1" name="Rectangle 70"/>
          <p:cNvSpPr/>
          <p:nvPr/>
        </p:nvSpPr>
        <p:spPr>
          <a:xfrm rot="16200000">
            <a:off x="-3316754" y="3316755"/>
            <a:ext cx="6858001" cy="22449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Text Box 25"/>
          <p:cNvSpPr txBox="1">
            <a:spLocks noChangeArrowheads="1"/>
          </p:cNvSpPr>
          <p:nvPr/>
        </p:nvSpPr>
        <p:spPr bwMode="auto">
          <a:xfrm>
            <a:off x="6120921" y="2538266"/>
            <a:ext cx="2702555" cy="160812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 eaLnBrk="0" hangingPunct="0">
              <a:spcBef>
                <a:spcPct val="50000"/>
              </a:spcBef>
            </a:pP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It </a:t>
            </a: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is </a:t>
            </a: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necessary to </a:t>
            </a: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have multiple extension questions on hand for those students that are able to identify the pattern quickly.</a:t>
            </a:r>
          </a:p>
          <a:p>
            <a:pPr defTabSz="913488" eaLnBrk="0" hangingPunct="0">
              <a:spcBef>
                <a:spcPct val="50000"/>
              </a:spcBef>
            </a:pPr>
            <a:r>
              <a:rPr lang="en-US" sz="1200" dirty="0" smtClean="0">
                <a:solidFill>
                  <a:prstClr val="black"/>
                </a:solidFill>
                <a:latin typeface="Arial"/>
                <a:cs typeface="Arial"/>
              </a:rPr>
              <a:t>The </a:t>
            </a: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internet does not always work as well as desired.  For some, streaming the video was extremely slow and cumbersome.  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93944" y="1072229"/>
            <a:ext cx="8829091" cy="498315"/>
          </a:xfrm>
          <a:prstGeom prst="rect">
            <a:avLst/>
          </a:prstGeom>
          <a:noFill/>
        </p:spPr>
        <p:txBody>
          <a:bodyPr wrap="square" lIns="66776" tIns="33388" rIns="66776" bIns="33388" rtlCol="0">
            <a:spAutoFit/>
          </a:bodyPr>
          <a:lstStyle/>
          <a:p>
            <a:pPr defTabSz="913488"/>
            <a:r>
              <a:rPr lang="en-US" sz="1600" b="1" dirty="0">
                <a:solidFill>
                  <a:prstClr val="black"/>
                </a:solidFill>
                <a:latin typeface="Arial"/>
                <a:cs typeface="Arial"/>
              </a:rPr>
              <a:t>Student Problem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– </a:t>
            </a:r>
            <a:r>
              <a:rPr lang="en-US" sz="1200" i="1" dirty="0">
                <a:solidFill>
                  <a:prstClr val="black"/>
                </a:solidFill>
                <a:latin typeface="Arial"/>
                <a:cs typeface="Arial"/>
              </a:rPr>
              <a:t>Students </a:t>
            </a:r>
            <a:r>
              <a:rPr lang="en-US" sz="1200" i="1" dirty="0" smtClean="0">
                <a:solidFill>
                  <a:prstClr val="black"/>
                </a:solidFill>
                <a:latin typeface="Arial"/>
                <a:cs typeface="Arial"/>
              </a:rPr>
              <a:t>have </a:t>
            </a:r>
            <a:r>
              <a:rPr lang="en-US" sz="1200" i="1" dirty="0">
                <a:solidFill>
                  <a:prstClr val="black"/>
                </a:solidFill>
                <a:latin typeface="Arial"/>
                <a:cs typeface="Arial"/>
              </a:rPr>
              <a:t>difficultly being handed a formula and instructed to use it without context.  </a:t>
            </a:r>
            <a:endParaRPr lang="en-US" sz="1200" i="1" dirty="0" smtClean="0">
              <a:solidFill>
                <a:prstClr val="black"/>
              </a:solidFill>
              <a:latin typeface="Arial"/>
              <a:cs typeface="Arial"/>
            </a:endParaRPr>
          </a:p>
          <a:p>
            <a:pPr defTabSz="913488"/>
            <a:r>
              <a:rPr lang="en-US" sz="1200" i="1" dirty="0" smtClean="0">
                <a:solidFill>
                  <a:prstClr val="black"/>
                </a:solidFill>
                <a:latin typeface="Arial"/>
                <a:cs typeface="Arial"/>
              </a:rPr>
              <a:t>How can students be </a:t>
            </a:r>
            <a:r>
              <a:rPr lang="en-US" sz="1200" i="1" dirty="0">
                <a:solidFill>
                  <a:prstClr val="black"/>
                </a:solidFill>
                <a:latin typeface="Arial"/>
                <a:cs typeface="Arial"/>
              </a:rPr>
              <a:t>provided with the tools and appropriate exploration questions in order to discover </a:t>
            </a:r>
            <a:r>
              <a:rPr lang="en-US" sz="1200" i="1" dirty="0" smtClean="0">
                <a:solidFill>
                  <a:prstClr val="black"/>
                </a:solidFill>
                <a:latin typeface="Arial"/>
                <a:cs typeface="Arial"/>
              </a:rPr>
              <a:t>patterns themselves</a:t>
            </a:r>
            <a:r>
              <a:rPr lang="en-US" sz="1200" i="1" dirty="0">
                <a:solidFill>
                  <a:prstClr val="black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285563" y="773551"/>
            <a:ext cx="1447228" cy="281339"/>
          </a:xfrm>
          <a:prstGeom prst="rect">
            <a:avLst/>
          </a:prstGeom>
          <a:noFill/>
        </p:spPr>
        <p:txBody>
          <a:bodyPr wrap="square" lIns="34779" tIns="17389" rIns="34779" bIns="17389" rtlCol="0">
            <a:spAutoFit/>
          </a:bodyPr>
          <a:lstStyle/>
          <a:p>
            <a:pPr algn="r" defTabSz="913488"/>
            <a:r>
              <a:rPr lang="en-US" sz="1600" b="1" dirty="0">
                <a:solidFill>
                  <a:prstClr val="black"/>
                </a:solidFill>
                <a:latin typeface="Edwardian Script ITC" panose="030303020407070D0804" pitchFamily="66" charset="0"/>
                <a:cs typeface="Arial"/>
              </a:rPr>
              <a:t>Nicole Medcalf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61333" y="327389"/>
            <a:ext cx="7698149" cy="743004"/>
          </a:xfrm>
          <a:prstGeom prst="rect">
            <a:avLst/>
          </a:prstGeom>
          <a:noFill/>
        </p:spPr>
        <p:txBody>
          <a:bodyPr wrap="square" lIns="34779" tIns="17389" rIns="34779" bIns="17389" rtlCol="0">
            <a:spAutoFit/>
          </a:bodyPr>
          <a:lstStyle/>
          <a:p>
            <a:pPr defTabSz="913488"/>
            <a:r>
              <a:rPr lang="en-US" sz="1600" b="1" dirty="0" smtClean="0">
                <a:solidFill>
                  <a:srgbClr val="1F497D"/>
                </a:solidFill>
                <a:latin typeface="Arial"/>
                <a:cs typeface="Arial"/>
              </a:rPr>
              <a:t>Strategies for teaching </a:t>
            </a:r>
            <a:r>
              <a:rPr lang="en-US" sz="1600" b="1" dirty="0">
                <a:solidFill>
                  <a:srgbClr val="1F497D"/>
                </a:solidFill>
                <a:latin typeface="Arial"/>
                <a:cs typeface="Arial"/>
              </a:rPr>
              <a:t>students to identify when three side lengths will create a triangle.</a:t>
            </a:r>
          </a:p>
          <a:p>
            <a:pPr defTabSz="913488"/>
            <a:r>
              <a:rPr lang="en-US" sz="1400" b="1" dirty="0">
                <a:solidFill>
                  <a:srgbClr val="1F497D"/>
                </a:solidFill>
                <a:latin typeface="Bernard MT Condensed" panose="02050806060905020404" pitchFamily="18" charset="0"/>
                <a:cs typeface="Arial"/>
              </a:rPr>
              <a:t>Lynden Middle School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93945" y="1585769"/>
            <a:ext cx="8651982" cy="498315"/>
          </a:xfrm>
          <a:prstGeom prst="rect">
            <a:avLst/>
          </a:prstGeom>
          <a:noFill/>
        </p:spPr>
        <p:txBody>
          <a:bodyPr wrap="square" lIns="66776" tIns="33388" rIns="66776" bIns="33388" rtlCol="0">
            <a:spAutoFit/>
          </a:bodyPr>
          <a:lstStyle/>
          <a:p>
            <a:pPr defTabSz="913488"/>
            <a:r>
              <a:rPr lang="en-US" sz="1600" b="1" dirty="0">
                <a:solidFill>
                  <a:prstClr val="black"/>
                </a:solidFill>
                <a:latin typeface="Arial"/>
                <a:cs typeface="Arial"/>
              </a:rPr>
              <a:t>Instructional Strategy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– </a:t>
            </a:r>
            <a:r>
              <a:rPr lang="en-US" sz="1200" i="1" dirty="0">
                <a:solidFill>
                  <a:prstClr val="black"/>
                </a:solidFill>
                <a:latin typeface="Arial"/>
                <a:cs typeface="Arial"/>
              </a:rPr>
              <a:t>Through the use of a ruler and compass, students will experience how to construct triangles and develop their own method to determine if three given side lengths will form a triangle.</a:t>
            </a:r>
          </a:p>
        </p:txBody>
      </p:sp>
      <p:sp>
        <p:nvSpPr>
          <p:cNvPr id="90" name="Rectangle 89"/>
          <p:cNvSpPr/>
          <p:nvPr/>
        </p:nvSpPr>
        <p:spPr>
          <a:xfrm flipH="1">
            <a:off x="5545510" y="6408413"/>
            <a:ext cx="3369028" cy="146188"/>
          </a:xfrm>
          <a:prstGeom prst="rect">
            <a:avLst/>
          </a:prstGeom>
        </p:spPr>
        <p:txBody>
          <a:bodyPr wrap="square" lIns="38094" tIns="19047" rIns="38094" bIns="19047">
            <a:spAutoFit/>
          </a:bodyPr>
          <a:lstStyle/>
          <a:p>
            <a:pPr algn="r" defTabSz="913488"/>
            <a:r>
              <a:rPr lang="en-US" sz="700" i="1" dirty="0">
                <a:solidFill>
                  <a:prstClr val="black"/>
                </a:solidFill>
                <a:latin typeface="Arial"/>
                <a:cs typeface="Arial"/>
              </a:rPr>
              <a:t>This work was supported in part by</a:t>
            </a:r>
            <a:r>
              <a:rPr lang="mr-IN" sz="700" i="1" dirty="0">
                <a:solidFill>
                  <a:prstClr val="black"/>
                </a:solidFill>
                <a:latin typeface="Arial"/>
                <a:cs typeface="Arial"/>
              </a:rPr>
              <a:t>…</a:t>
            </a:r>
            <a:r>
              <a:rPr lang="en-US" sz="700" i="1" dirty="0">
                <a:solidFill>
                  <a:prstClr val="black"/>
                </a:solidFill>
                <a:latin typeface="Arial"/>
                <a:cs typeface="Arial"/>
              </a:rPr>
              <a:t>  </a:t>
            </a:r>
            <a:endParaRPr lang="en-US" sz="7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Rounded Rectangle 40"/>
          <p:cNvSpPr/>
          <p:nvPr/>
        </p:nvSpPr>
        <p:spPr bwMode="auto">
          <a:xfrm>
            <a:off x="6122178" y="4271538"/>
            <a:ext cx="2700040" cy="261195"/>
          </a:xfrm>
          <a:prstGeom prst="roundRect">
            <a:avLst/>
          </a:prstGeom>
          <a:solidFill>
            <a:srgbClr val="0070C0">
              <a:alpha val="9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NEXT STEPS</a:t>
            </a:r>
            <a:endParaRPr lang="en-US" sz="1400" dirty="0">
              <a:solidFill>
                <a:prstClr val="white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43" name="Text Box 23"/>
          <p:cNvSpPr txBox="1">
            <a:spLocks noChangeArrowheads="1"/>
          </p:cNvSpPr>
          <p:nvPr/>
        </p:nvSpPr>
        <p:spPr bwMode="auto">
          <a:xfrm>
            <a:off x="3112818" y="2738745"/>
            <a:ext cx="2851525" cy="111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>
              <a:buSzPct val="100000"/>
            </a:pPr>
            <a:r>
              <a:rPr lang="en-US" sz="1400" dirty="0">
                <a:solidFill>
                  <a:prstClr val="black"/>
                </a:solidFill>
                <a:latin typeface="Arial"/>
                <a:cs typeface="Arial"/>
              </a:rPr>
              <a:t>Through exploration, students </a:t>
            </a:r>
            <a:r>
              <a:rPr lang="en-US" sz="1400" dirty="0" smtClean="0">
                <a:solidFill>
                  <a:prstClr val="black"/>
                </a:solidFill>
                <a:latin typeface="Arial"/>
                <a:cs typeface="Arial"/>
              </a:rPr>
              <a:t>have more opportunities </a:t>
            </a:r>
            <a:r>
              <a:rPr lang="en-US" sz="1400" dirty="0">
                <a:solidFill>
                  <a:prstClr val="black"/>
                </a:solidFill>
                <a:latin typeface="Arial"/>
                <a:cs typeface="Arial"/>
              </a:rPr>
              <a:t>to form </a:t>
            </a:r>
            <a:r>
              <a:rPr lang="en-US" sz="1400" dirty="0" smtClean="0">
                <a:solidFill>
                  <a:prstClr val="black"/>
                </a:solidFill>
                <a:latin typeface="Arial"/>
                <a:cs typeface="Arial"/>
              </a:rPr>
              <a:t>deeper understanding </a:t>
            </a:r>
            <a:r>
              <a:rPr lang="en-US" sz="1400" dirty="0">
                <a:solidFill>
                  <a:prstClr val="black"/>
                </a:solidFill>
                <a:latin typeface="Arial"/>
                <a:cs typeface="Arial"/>
              </a:rPr>
              <a:t>and connections with the concept of triangle side lengths</a:t>
            </a:r>
            <a:r>
              <a:rPr lang="en-US" sz="1400" dirty="0" smtClean="0">
                <a:solidFill>
                  <a:prstClr val="black"/>
                </a:solidFill>
                <a:latin typeface="Arial"/>
                <a:cs typeface="Arial"/>
              </a:rPr>
              <a:t>.</a:t>
            </a:r>
            <a:endParaRPr lang="en-US" sz="14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7" name="Rounded Rectangle 36"/>
          <p:cNvSpPr/>
          <p:nvPr/>
        </p:nvSpPr>
        <p:spPr bwMode="auto">
          <a:xfrm>
            <a:off x="3118300" y="2131156"/>
            <a:ext cx="2833809" cy="515608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Impacts on student problem</a:t>
            </a:r>
            <a:endParaRPr lang="en-US" sz="140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3126305" y="3977209"/>
            <a:ext cx="2825804" cy="299146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Data Collection</a:t>
            </a:r>
            <a:endParaRPr lang="en-US" sz="140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1" name="Text Box 25"/>
          <p:cNvSpPr txBox="1">
            <a:spLocks noChangeArrowheads="1"/>
          </p:cNvSpPr>
          <p:nvPr/>
        </p:nvSpPr>
        <p:spPr bwMode="auto">
          <a:xfrm>
            <a:off x="3130535" y="4386273"/>
            <a:ext cx="2833808" cy="133112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>
              <a:buSzPct val="100000"/>
            </a:pPr>
            <a:r>
              <a:rPr lang="en-US" sz="1050" dirty="0">
                <a:solidFill>
                  <a:prstClr val="black"/>
                </a:solidFill>
                <a:latin typeface="Arial"/>
                <a:cs typeface="Arial"/>
              </a:rPr>
              <a:t>Prior to the activity, students were unable to identify with 100% accuracy whether </a:t>
            </a:r>
            <a:r>
              <a:rPr lang="en-US" sz="1050" dirty="0" smtClean="0">
                <a:solidFill>
                  <a:prstClr val="black"/>
                </a:solidFill>
                <a:latin typeface="Arial"/>
                <a:cs typeface="Arial"/>
              </a:rPr>
              <a:t>three </a:t>
            </a:r>
            <a:r>
              <a:rPr lang="en-US" sz="1050" dirty="0">
                <a:solidFill>
                  <a:prstClr val="black"/>
                </a:solidFill>
                <a:latin typeface="Arial"/>
                <a:cs typeface="Arial"/>
              </a:rPr>
              <a:t>side lengths would form a triangle.  At the end of the activity, students were not only able to identify if three side lengths would make a triangle, but when given two side lengths, they were able to determine the range of possible side lengths for the third side.</a:t>
            </a:r>
            <a:endParaRPr lang="en-US" sz="10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361697" y="4999182"/>
            <a:ext cx="2612999" cy="288274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HELPFUL Resources</a:t>
            </a:r>
            <a:endParaRPr lang="en-US" sz="140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6" name="Text Box 25"/>
          <p:cNvSpPr txBox="1">
            <a:spLocks noChangeArrowheads="1"/>
          </p:cNvSpPr>
          <p:nvPr/>
        </p:nvSpPr>
        <p:spPr bwMode="auto">
          <a:xfrm>
            <a:off x="369961" y="5397303"/>
            <a:ext cx="2615106" cy="116954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marL="171450" indent="-171450" defTabSz="913488">
              <a:buSzPct val="100000"/>
              <a:buFont typeface="Arial" charset="0"/>
              <a:buChar char="•"/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V</a:t>
            </a:r>
            <a:r>
              <a:rPr lang="en-US" sz="1050" dirty="0" smtClean="0">
                <a:solidFill>
                  <a:prstClr val="black"/>
                </a:solidFill>
                <a:latin typeface="Calibri"/>
              </a:rPr>
              <a:t>ideo for </a:t>
            </a:r>
            <a:r>
              <a:rPr lang="en-US" sz="1050" dirty="0">
                <a:solidFill>
                  <a:prstClr val="black"/>
                </a:solidFill>
                <a:latin typeface="Calibri"/>
              </a:rPr>
              <a:t>students to access in order to view how to construct the triangle.  </a:t>
            </a:r>
            <a:r>
              <a:rPr lang="en-US" sz="1050" dirty="0" smtClean="0">
                <a:solidFill>
                  <a:prstClr val="black"/>
                </a:solidFill>
                <a:latin typeface="Calibri"/>
              </a:rPr>
              <a:t>Students are </a:t>
            </a:r>
            <a:r>
              <a:rPr lang="en-US" sz="1050" dirty="0">
                <a:solidFill>
                  <a:prstClr val="black"/>
                </a:solidFill>
                <a:latin typeface="Calibri"/>
              </a:rPr>
              <a:t>able to adjust the speed of the video and watch as many times as </a:t>
            </a:r>
            <a:r>
              <a:rPr lang="en-US" sz="1050" dirty="0" smtClean="0">
                <a:solidFill>
                  <a:prstClr val="black"/>
                </a:solidFill>
                <a:latin typeface="Calibri"/>
              </a:rPr>
              <a:t>necessary.</a:t>
            </a:r>
          </a:p>
          <a:p>
            <a:pPr marL="171450" indent="-171450" defTabSz="913488">
              <a:buSzPct val="100000"/>
              <a:buFont typeface="Arial" charset="0"/>
              <a:buChar char="•"/>
            </a:pPr>
            <a:r>
              <a:rPr lang="en-US" sz="1050" dirty="0" smtClean="0">
                <a:solidFill>
                  <a:prstClr val="black"/>
                </a:solidFill>
                <a:hlinkClick r:id="rId7"/>
              </a:rPr>
              <a:t>https</a:t>
            </a:r>
            <a:r>
              <a:rPr lang="en-US" sz="1050" dirty="0">
                <a:solidFill>
                  <a:prstClr val="black"/>
                </a:solidFill>
                <a:hlinkClick r:id="rId7"/>
              </a:rPr>
              <a:t>://</a:t>
            </a:r>
            <a:r>
              <a:rPr lang="en-US" sz="1050" dirty="0" smtClean="0">
                <a:solidFill>
                  <a:prstClr val="black"/>
                </a:solidFill>
                <a:hlinkClick r:id="rId7"/>
              </a:rPr>
              <a:t>www.mathopenref.com/consttrianglesss.html</a:t>
            </a:r>
            <a:r>
              <a:rPr lang="en-US" sz="1050" dirty="0" smtClean="0">
                <a:solidFill>
                  <a:prstClr val="black"/>
                </a:solidFill>
              </a:rPr>
              <a:t> (Example video)</a:t>
            </a:r>
            <a:endParaRPr lang="en-US" sz="105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" name="Graphic 4" descr="Head with Gears">
            <a:extLst>
              <a:ext uri="{FF2B5EF4-FFF2-40B4-BE49-F238E27FC236}">
                <a16:creationId xmlns:a16="http://schemas.microsoft.com/office/drawing/2014/main" xmlns="" id="{B9E21C5D-26E0-401A-9C3D-85CF0831A1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840824" y="233828"/>
            <a:ext cx="914400" cy="914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4" y="3500853"/>
            <a:ext cx="1038877" cy="141028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866" y="3501586"/>
            <a:ext cx="991397" cy="140955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1281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 xmlns:mv="urn:schemas-microsoft-com:mac:vml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3111</TotalTime>
  <Words>338</Words>
  <Application>Microsoft Macintosh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Bernard MT Condensed</vt:lpstr>
      <vt:lpstr>Calibri</vt:lpstr>
      <vt:lpstr>Calibri Light</vt:lpstr>
      <vt:lpstr>Edwardian Script ITC</vt:lpstr>
      <vt:lpstr>ヒラギノ角ゴ Pro W3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Warren</dc:creator>
  <cp:lastModifiedBy>Shannon Warren</cp:lastModifiedBy>
  <cp:revision>17</cp:revision>
  <dcterms:created xsi:type="dcterms:W3CDTF">2018-02-02T22:57:40Z</dcterms:created>
  <dcterms:modified xsi:type="dcterms:W3CDTF">2018-04-20T04:05:01Z</dcterms:modified>
</cp:coreProperties>
</file>